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1674" r:id="rId2"/>
    <p:sldId id="1548" r:id="rId3"/>
    <p:sldId id="1798" r:id="rId4"/>
    <p:sldId id="1947" r:id="rId5"/>
    <p:sldId id="1948" r:id="rId6"/>
    <p:sldId id="1949" r:id="rId7"/>
    <p:sldId id="1950" r:id="rId8"/>
    <p:sldId id="1673" r:id="rId9"/>
    <p:sldId id="1952" r:id="rId10"/>
    <p:sldId id="1951" r:id="rId11"/>
    <p:sldId id="1955" r:id="rId12"/>
    <p:sldId id="1956" r:id="rId13"/>
    <p:sldId id="1957" r:id="rId14"/>
    <p:sldId id="1953" r:id="rId15"/>
    <p:sldId id="1954" r:id="rId16"/>
    <p:sldId id="1958" r:id="rId17"/>
    <p:sldId id="1959" r:id="rId18"/>
    <p:sldId id="1960" r:id="rId19"/>
    <p:sldId id="1961" r:id="rId20"/>
    <p:sldId id="1962" r:id="rId21"/>
    <p:sldId id="1963" r:id="rId22"/>
    <p:sldId id="1964" r:id="rId23"/>
    <p:sldId id="1965" r:id="rId24"/>
    <p:sldId id="1967" r:id="rId25"/>
    <p:sldId id="1966" r:id="rId26"/>
    <p:sldId id="1968" r:id="rId27"/>
    <p:sldId id="1969" r:id="rId28"/>
    <p:sldId id="1618" r:id="rId29"/>
    <p:sldId id="1619" r:id="rId30"/>
    <p:sldId id="1980" r:id="rId31"/>
    <p:sldId id="1978" r:id="rId32"/>
    <p:sldId id="1979" r:id="rId33"/>
    <p:sldId id="1981" r:id="rId34"/>
    <p:sldId id="1946" r:id="rId35"/>
    <p:sldId id="1670" r:id="rId36"/>
    <p:sldId id="1671" r:id="rId37"/>
    <p:sldId id="1672" r:id="rId38"/>
    <p:sldId id="292"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74" autoAdjust="0"/>
  </p:normalViewPr>
  <p:slideViewPr>
    <p:cSldViewPr>
      <p:cViewPr varScale="1">
        <p:scale>
          <a:sx n="99" d="100"/>
          <a:sy n="99" d="100"/>
        </p:scale>
        <p:origin x="948" y="306"/>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12/3/2025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34</a:t>
            </a:fld>
            <a:endParaRPr lang="en-US"/>
          </a:p>
        </p:txBody>
      </p:sp>
    </p:spTree>
    <p:extLst>
      <p:ext uri="{BB962C8B-B14F-4D97-AF65-F5344CB8AC3E}">
        <p14:creationId xmlns:p14="http://schemas.microsoft.com/office/powerpoint/2010/main" val="243506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35</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36</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37</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38</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39</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12/3/2025</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tudylight.org/desk/?query=mt+10:33&amp;t=kjv&amp;sr=1&amp;l=e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5CDF63-9A2C-1E05-9DB5-6C44590333E0}"/>
              </a:ext>
            </a:extLst>
          </p:cNvPr>
          <p:cNvPicPr>
            <a:picLocks noChangeAspect="1"/>
          </p:cNvPicPr>
          <p:nvPr/>
        </p:nvPicPr>
        <p:blipFill>
          <a:blip r:embed="rId2"/>
          <a:stretch>
            <a:fillRect/>
          </a:stretch>
        </p:blipFill>
        <p:spPr>
          <a:xfrm>
            <a:off x="21756" y="13690"/>
            <a:ext cx="12246443" cy="6867835"/>
          </a:xfrm>
          <a:prstGeom prst="rect">
            <a:avLst/>
          </a:prstGeom>
        </p:spPr>
      </p:pic>
      <p:sp>
        <p:nvSpPr>
          <p:cNvPr id="4" name="Title 3"/>
          <p:cNvSpPr>
            <a:spLocks noGrp="1"/>
          </p:cNvSpPr>
          <p:nvPr>
            <p:ph type="title"/>
          </p:nvPr>
        </p:nvSpPr>
        <p:spPr>
          <a:xfrm>
            <a:off x="53008" y="1912064"/>
            <a:ext cx="12085983" cy="4945936"/>
          </a:xfrm>
        </p:spPr>
        <p:txBody>
          <a:bodyPr/>
          <a:lstStyle/>
          <a:p>
            <a:pPr marL="0" indent="0" algn="l">
              <a:buNone/>
            </a:pPr>
            <a:r>
              <a:rPr lang="en-US" sz="6300" i="1" dirty="0">
                <a:solidFill>
                  <a:schemeClr val="accent3">
                    <a:lumMod val="60000"/>
                    <a:lumOff val="40000"/>
                  </a:schemeClr>
                </a:solidFill>
                <a:effectLst>
                  <a:outerShdw blurRad="38100" dist="38100" dir="2700000" algn="tl">
                    <a:srgbClr val="000000">
                      <a:alpha val="43137"/>
                    </a:srgbClr>
                  </a:outerShdw>
                </a:effectLst>
              </a:rPr>
              <a:t>The Unparalleled Value </a:t>
            </a:r>
            <a:br>
              <a:rPr lang="en-US" sz="6300" i="1" dirty="0">
                <a:solidFill>
                  <a:schemeClr val="accent3">
                    <a:lumMod val="60000"/>
                    <a:lumOff val="40000"/>
                  </a:schemeClr>
                </a:solidFill>
                <a:effectLst>
                  <a:outerShdw blurRad="38100" dist="38100" dir="2700000" algn="tl">
                    <a:srgbClr val="000000">
                      <a:alpha val="43137"/>
                    </a:srgbClr>
                  </a:outerShdw>
                </a:effectLst>
              </a:rPr>
            </a:br>
            <a:r>
              <a:rPr lang="en-US" sz="6300" i="1" dirty="0">
                <a:solidFill>
                  <a:schemeClr val="accent3">
                    <a:lumMod val="60000"/>
                    <a:lumOff val="40000"/>
                  </a:schemeClr>
                </a:solidFill>
                <a:effectLst>
                  <a:outerShdw blurRad="38100" dist="38100" dir="2700000" algn="tl">
                    <a:srgbClr val="000000">
                      <a:alpha val="43137"/>
                    </a:srgbClr>
                  </a:outerShdw>
                </a:effectLst>
              </a:rPr>
              <a:t>That ALL MIGHTY GOD </a:t>
            </a:r>
            <a:br>
              <a:rPr lang="en-US" sz="6300" i="1" dirty="0">
                <a:solidFill>
                  <a:schemeClr val="accent3">
                    <a:lumMod val="60000"/>
                    <a:lumOff val="40000"/>
                  </a:schemeClr>
                </a:solidFill>
                <a:effectLst>
                  <a:outerShdw blurRad="38100" dist="38100" dir="2700000" algn="tl">
                    <a:srgbClr val="000000">
                      <a:alpha val="43137"/>
                    </a:srgbClr>
                  </a:outerShdw>
                </a:effectLst>
              </a:rPr>
            </a:br>
            <a:r>
              <a:rPr lang="en-US" sz="6300" i="1" dirty="0">
                <a:solidFill>
                  <a:schemeClr val="accent3">
                    <a:lumMod val="60000"/>
                    <a:lumOff val="40000"/>
                  </a:schemeClr>
                </a:solidFill>
                <a:effectLst>
                  <a:outerShdw blurRad="38100" dist="38100" dir="2700000" algn="tl">
                    <a:srgbClr val="000000">
                      <a:alpha val="43137"/>
                    </a:srgbClr>
                  </a:outerShdw>
                </a:effectLst>
              </a:rPr>
              <a:t>Has Placed on </a:t>
            </a:r>
            <a:br>
              <a:rPr lang="en-US" sz="6300" i="1" dirty="0">
                <a:solidFill>
                  <a:schemeClr val="accent3">
                    <a:lumMod val="60000"/>
                    <a:lumOff val="40000"/>
                  </a:schemeClr>
                </a:solidFill>
                <a:effectLst>
                  <a:outerShdw blurRad="38100" dist="38100" dir="2700000" algn="tl">
                    <a:srgbClr val="000000">
                      <a:alpha val="43137"/>
                    </a:srgbClr>
                  </a:outerShdw>
                </a:effectLst>
              </a:rPr>
            </a:br>
            <a:r>
              <a:rPr lang="en-US" sz="6300" i="1" dirty="0">
                <a:solidFill>
                  <a:schemeClr val="accent3">
                    <a:lumMod val="60000"/>
                    <a:lumOff val="40000"/>
                  </a:schemeClr>
                </a:solidFill>
                <a:effectLst>
                  <a:outerShdw blurRad="38100" dist="38100" dir="2700000" algn="tl">
                    <a:srgbClr val="000000">
                      <a:alpha val="43137"/>
                    </a:srgbClr>
                  </a:outerShdw>
                </a:effectLst>
              </a:rPr>
              <a:t>Every Human </a:t>
            </a:r>
            <a:br>
              <a:rPr lang="en-US" sz="6300" i="1" dirty="0">
                <a:solidFill>
                  <a:schemeClr val="accent3">
                    <a:lumMod val="60000"/>
                    <a:lumOff val="40000"/>
                  </a:schemeClr>
                </a:solidFill>
                <a:effectLst>
                  <a:outerShdw blurRad="38100" dist="38100" dir="2700000" algn="tl">
                    <a:srgbClr val="000000">
                      <a:alpha val="43137"/>
                    </a:srgbClr>
                  </a:outerShdw>
                </a:effectLst>
              </a:rPr>
            </a:br>
            <a:r>
              <a:rPr lang="en-US" sz="6300" i="1" dirty="0">
                <a:solidFill>
                  <a:schemeClr val="accent3">
                    <a:lumMod val="60000"/>
                    <a:lumOff val="40000"/>
                  </a:schemeClr>
                </a:solidFill>
                <a:effectLst>
                  <a:outerShdw blurRad="38100" dist="38100" dir="2700000" algn="tl">
                    <a:srgbClr val="000000">
                      <a:alpha val="43137"/>
                    </a:srgbClr>
                  </a:outerShdw>
                </a:effectLst>
              </a:rPr>
              <a:t>Soul</a:t>
            </a:r>
            <a:r>
              <a:rPr lang="en-US" sz="6600" i="1" dirty="0">
                <a:solidFill>
                  <a:schemeClr val="accent3">
                    <a:lumMod val="60000"/>
                    <a:lumOff val="40000"/>
                  </a:schemeClr>
                </a:solidFill>
                <a:effectLst>
                  <a:outerShdw blurRad="38100" dist="38100" dir="2700000" algn="tl">
                    <a:srgbClr val="000000">
                      <a:alpha val="43137"/>
                    </a:srgbClr>
                  </a:outerShdw>
                </a:effectLst>
              </a:rPr>
              <a:t> </a:t>
            </a:r>
            <a:endParaRPr lang="en-US" sz="7200" i="1" cap="all" dirty="0">
              <a:solidFill>
                <a:schemeClr val="accent3">
                  <a:lumMod val="60000"/>
                  <a:lumOff val="40000"/>
                </a:schemeClr>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
        <p:nvSpPr>
          <p:cNvPr id="3" name="Content Placeholder 2"/>
          <p:cNvSpPr>
            <a:spLocks noGrp="1"/>
          </p:cNvSpPr>
          <p:nvPr>
            <p:ph sz="quarter" idx="13"/>
          </p:nvPr>
        </p:nvSpPr>
        <p:spPr>
          <a:xfrm>
            <a:off x="3634408" y="5719845"/>
            <a:ext cx="8504583" cy="1124465"/>
          </a:xfrm>
        </p:spPr>
        <p:txBody>
          <a:bodyPr>
            <a:noAutofit/>
          </a:bodyPr>
          <a:lstStyle/>
          <a:p>
            <a:pPr marL="0" indent="0" algn="r">
              <a:buClr>
                <a:srgbClr val="A379BB">
                  <a:lumMod val="75000"/>
                </a:srgbClr>
              </a:buClr>
              <a:buNone/>
            </a:pPr>
            <a:r>
              <a:rPr lang="en-US" sz="6000" b="1" i="1" dirty="0">
                <a:solidFill>
                  <a:schemeClr val="accent3">
                    <a:lumMod val="60000"/>
                    <a:lumOff val="40000"/>
                  </a:schemeClr>
                </a:solidFill>
                <a:effectLst>
                  <a:outerShdw blurRad="38100" dist="38100" dir="2700000" algn="tl">
                    <a:srgbClr val="000000">
                      <a:alpha val="43137"/>
                    </a:srgbClr>
                  </a:outerShdw>
                </a:effectLst>
              </a:rPr>
              <a:t>Matthew 16:24-27</a:t>
            </a: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6E741-4952-596F-7893-20473B14349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539D6-9CD4-F299-6F37-9766B74CEE26}"/>
              </a:ext>
            </a:extLst>
          </p:cNvPr>
          <p:cNvSpPr>
            <a:spLocks noGrp="1"/>
          </p:cNvSpPr>
          <p:nvPr>
            <p:ph sz="quarter" idx="13"/>
          </p:nvPr>
        </p:nvSpPr>
        <p:spPr>
          <a:xfrm>
            <a:off x="0" y="1524000"/>
            <a:ext cx="12192000" cy="5296930"/>
          </a:xfrm>
        </p:spPr>
        <p:txBody>
          <a:bodyPr>
            <a:noAutofit/>
          </a:bodyPr>
          <a:lstStyle/>
          <a:p>
            <a:pPr marL="45720" indent="0">
              <a:lnSpc>
                <a:spcPct val="80000"/>
              </a:lnSpc>
              <a:buClr>
                <a:srgbClr val="C00000"/>
              </a:buClr>
              <a:buNone/>
            </a:pPr>
            <a:r>
              <a:rPr lang="en-US" sz="6600" dirty="0"/>
              <a:t>This is the physical, material part of a person, including organs, muscles, and bones. It is the external "house" through which a person experiences the natural world.</a:t>
            </a:r>
          </a:p>
        </p:txBody>
      </p:sp>
      <p:sp>
        <p:nvSpPr>
          <p:cNvPr id="4" name="Title 3">
            <a:extLst>
              <a:ext uri="{FF2B5EF4-FFF2-40B4-BE49-F238E27FC236}">
                <a16:creationId xmlns:a16="http://schemas.microsoft.com/office/drawing/2014/main" id="{74E8E27B-B51B-FF21-CE4D-AAC0E92F1172}"/>
              </a:ext>
            </a:extLst>
          </p:cNvPr>
          <p:cNvSpPr>
            <a:spLocks noGrp="1"/>
          </p:cNvSpPr>
          <p:nvPr>
            <p:ph type="title"/>
          </p:nvPr>
        </p:nvSpPr>
        <p:spPr>
          <a:xfrm>
            <a:off x="0" y="0"/>
            <a:ext cx="12192000" cy="1219200"/>
          </a:xfrm>
        </p:spPr>
        <p:txBody>
          <a:bodyPr/>
          <a:lstStyle/>
          <a:p>
            <a:pPr marL="0" indent="0" algn="l">
              <a:buNone/>
            </a:pPr>
            <a:r>
              <a:rPr lang="en-US" sz="88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Body: </a:t>
            </a:r>
          </a:p>
        </p:txBody>
      </p:sp>
    </p:spTree>
    <p:extLst>
      <p:ext uri="{BB962C8B-B14F-4D97-AF65-F5344CB8AC3E}">
        <p14:creationId xmlns:p14="http://schemas.microsoft.com/office/powerpoint/2010/main" val="26112091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3CF79-0D0F-6578-5682-978181A817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96EC9-48BF-8FB9-EE06-8BDA04E75E59}"/>
              </a:ext>
            </a:extLst>
          </p:cNvPr>
          <p:cNvSpPr>
            <a:spLocks noGrp="1"/>
          </p:cNvSpPr>
          <p:nvPr>
            <p:ph sz="quarter" idx="13"/>
          </p:nvPr>
        </p:nvSpPr>
        <p:spPr>
          <a:xfrm>
            <a:off x="0" y="1524000"/>
            <a:ext cx="12192000" cy="5296930"/>
          </a:xfrm>
        </p:spPr>
        <p:txBody>
          <a:bodyPr>
            <a:noAutofit/>
          </a:bodyPr>
          <a:lstStyle/>
          <a:p>
            <a:pPr marL="45720" indent="0">
              <a:lnSpc>
                <a:spcPct val="80000"/>
              </a:lnSpc>
              <a:buClr>
                <a:srgbClr val="C00000"/>
              </a:buClr>
              <a:buNone/>
            </a:pPr>
            <a:r>
              <a:rPr lang="en-US" sz="5400" dirty="0"/>
              <a:t>The soul is often described as the "self" or the essence of a person's being. It encompasses the mind, will, and emotions, and is the source of personality, reasoning, and decision-making. It is considered the neutral ground between the body and the spirit.</a:t>
            </a:r>
          </a:p>
        </p:txBody>
      </p:sp>
      <p:sp>
        <p:nvSpPr>
          <p:cNvPr id="4" name="Title 3">
            <a:extLst>
              <a:ext uri="{FF2B5EF4-FFF2-40B4-BE49-F238E27FC236}">
                <a16:creationId xmlns:a16="http://schemas.microsoft.com/office/drawing/2014/main" id="{346539B4-82BA-F08E-32A4-B2CE5A14EC0C}"/>
              </a:ext>
            </a:extLst>
          </p:cNvPr>
          <p:cNvSpPr>
            <a:spLocks noGrp="1"/>
          </p:cNvSpPr>
          <p:nvPr>
            <p:ph type="title"/>
          </p:nvPr>
        </p:nvSpPr>
        <p:spPr>
          <a:xfrm>
            <a:off x="0" y="0"/>
            <a:ext cx="12192000" cy="1219200"/>
          </a:xfrm>
        </p:spPr>
        <p:txBody>
          <a:bodyPr/>
          <a:lstStyle/>
          <a:p>
            <a:pPr marL="0" indent="0" algn="l">
              <a:buNone/>
            </a:pPr>
            <a:r>
              <a:rPr lang="en-US" sz="88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SOUL: </a:t>
            </a:r>
          </a:p>
        </p:txBody>
      </p:sp>
    </p:spTree>
    <p:extLst>
      <p:ext uri="{BB962C8B-B14F-4D97-AF65-F5344CB8AC3E}">
        <p14:creationId xmlns:p14="http://schemas.microsoft.com/office/powerpoint/2010/main" val="26300686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82FEA-7446-EA24-7E12-AEF44AC0C4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23C50D-99B3-75C6-70A6-0E412D913F22}"/>
              </a:ext>
            </a:extLst>
          </p:cNvPr>
          <p:cNvSpPr>
            <a:spLocks noGrp="1"/>
          </p:cNvSpPr>
          <p:nvPr>
            <p:ph sz="quarter" idx="13"/>
          </p:nvPr>
        </p:nvSpPr>
        <p:spPr>
          <a:xfrm>
            <a:off x="0" y="1524000"/>
            <a:ext cx="12192000" cy="5296930"/>
          </a:xfrm>
        </p:spPr>
        <p:txBody>
          <a:bodyPr>
            <a:noAutofit/>
          </a:bodyPr>
          <a:lstStyle/>
          <a:p>
            <a:pPr marL="45720" indent="0">
              <a:lnSpc>
                <a:spcPct val="80000"/>
              </a:lnSpc>
              <a:buClr>
                <a:srgbClr val="C00000"/>
              </a:buClr>
              <a:buNone/>
            </a:pPr>
            <a:r>
              <a:rPr lang="en-US" sz="6600" dirty="0"/>
              <a:t>The spirit is typically seen as the innermost, immaterial part of a person. It is considered the part that connects with God and is the source of a person's identity and purpose.</a:t>
            </a:r>
          </a:p>
        </p:txBody>
      </p:sp>
      <p:sp>
        <p:nvSpPr>
          <p:cNvPr id="4" name="Title 3">
            <a:extLst>
              <a:ext uri="{FF2B5EF4-FFF2-40B4-BE49-F238E27FC236}">
                <a16:creationId xmlns:a16="http://schemas.microsoft.com/office/drawing/2014/main" id="{64F38050-17AA-4034-23F6-54B8FA11DBDF}"/>
              </a:ext>
            </a:extLst>
          </p:cNvPr>
          <p:cNvSpPr>
            <a:spLocks noGrp="1"/>
          </p:cNvSpPr>
          <p:nvPr>
            <p:ph type="title"/>
          </p:nvPr>
        </p:nvSpPr>
        <p:spPr>
          <a:xfrm>
            <a:off x="0" y="0"/>
            <a:ext cx="12192000" cy="1219200"/>
          </a:xfrm>
        </p:spPr>
        <p:txBody>
          <a:bodyPr/>
          <a:lstStyle/>
          <a:p>
            <a:pPr marL="0" indent="0" algn="l">
              <a:buNone/>
            </a:pPr>
            <a:r>
              <a:rPr lang="en-US" sz="88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Spirit: </a:t>
            </a:r>
          </a:p>
        </p:txBody>
      </p:sp>
    </p:spTree>
    <p:extLst>
      <p:ext uri="{BB962C8B-B14F-4D97-AF65-F5344CB8AC3E}">
        <p14:creationId xmlns:p14="http://schemas.microsoft.com/office/powerpoint/2010/main" val="10942996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667000"/>
            <a:ext cx="12192000" cy="4153930"/>
          </a:xfrm>
        </p:spPr>
        <p:txBody>
          <a:bodyPr>
            <a:noAutofit/>
          </a:bodyPr>
          <a:lstStyle/>
          <a:p>
            <a:pPr>
              <a:lnSpc>
                <a:spcPct val="80000"/>
              </a:lnSpc>
              <a:buClr>
                <a:srgbClr val="C00000"/>
              </a:buClr>
              <a:buFont typeface="Wingdings" panose="05000000000000000000" pitchFamily="2" charset="2"/>
              <a:buChar char="ü"/>
            </a:pPr>
            <a:r>
              <a:rPr lang="en-US" sz="6600" b="1" i="1" dirty="0">
                <a:effectLst>
                  <a:outerShdw blurRad="38100" dist="38100" dir="2700000" algn="tl">
                    <a:srgbClr val="000000">
                      <a:alpha val="43137"/>
                    </a:srgbClr>
                  </a:outerShdw>
                </a:effectLst>
              </a:rPr>
              <a:t>Interaction</a:t>
            </a:r>
          </a:p>
          <a:p>
            <a:pPr>
              <a:lnSpc>
                <a:spcPct val="80000"/>
              </a:lnSpc>
              <a:buClr>
                <a:srgbClr val="C00000"/>
              </a:buClr>
              <a:buFont typeface="Wingdings" panose="05000000000000000000" pitchFamily="2" charset="2"/>
              <a:buChar char="ü"/>
            </a:pPr>
            <a:r>
              <a:rPr lang="en-US" sz="6600" b="1" i="1" dirty="0">
                <a:effectLst>
                  <a:outerShdw blurRad="38100" dist="38100" dir="2700000" algn="tl">
                    <a:srgbClr val="000000">
                      <a:alpha val="43137"/>
                    </a:srgbClr>
                  </a:outerShdw>
                </a:effectLst>
              </a:rPr>
              <a:t>Function</a:t>
            </a:r>
          </a:p>
          <a:p>
            <a:pPr>
              <a:lnSpc>
                <a:spcPct val="80000"/>
              </a:lnSpc>
              <a:buClr>
                <a:srgbClr val="C00000"/>
              </a:buClr>
              <a:buFont typeface="Wingdings" panose="05000000000000000000" pitchFamily="2" charset="2"/>
              <a:buChar char="ü"/>
            </a:pPr>
            <a:r>
              <a:rPr lang="en-US" sz="6600" b="1" i="1" dirty="0">
                <a:effectLst>
                  <a:outerShdw blurRad="38100" dist="38100" dir="2700000" algn="tl">
                    <a:srgbClr val="000000">
                      <a:alpha val="43137"/>
                    </a:srgbClr>
                  </a:outerShdw>
                </a:effectLst>
              </a:rPr>
              <a:t>Mortality</a:t>
            </a:r>
          </a:p>
          <a:p>
            <a:pPr>
              <a:lnSpc>
                <a:spcPct val="80000"/>
              </a:lnSpc>
              <a:buClr>
                <a:srgbClr val="C00000"/>
              </a:buClr>
              <a:buFont typeface="Wingdings" panose="05000000000000000000" pitchFamily="2" charset="2"/>
              <a:buChar char="ü"/>
            </a:pPr>
            <a:r>
              <a:rPr lang="en-US" sz="6600" b="1" i="1" dirty="0">
                <a:effectLst>
                  <a:outerShdw blurRad="38100" dist="38100" dir="2700000" algn="tl">
                    <a:srgbClr val="000000">
                      <a:alpha val="43137"/>
                    </a:srgbClr>
                  </a:outerShdw>
                </a:effectLst>
              </a:rPr>
              <a:t>Intertwined Nature</a:t>
            </a:r>
          </a:p>
        </p:txBody>
      </p:sp>
      <p:sp>
        <p:nvSpPr>
          <p:cNvPr id="4" name="Title 3"/>
          <p:cNvSpPr>
            <a:spLocks noGrp="1"/>
          </p:cNvSpPr>
          <p:nvPr>
            <p:ph type="title"/>
          </p:nvPr>
        </p:nvSpPr>
        <p:spPr>
          <a:xfrm>
            <a:off x="0" y="0"/>
            <a:ext cx="12192000" cy="24384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Key Differences and Connections:</a:t>
            </a:r>
          </a:p>
        </p:txBody>
      </p:sp>
    </p:spTree>
    <p:extLst>
      <p:ext uri="{BB962C8B-B14F-4D97-AF65-F5344CB8AC3E}">
        <p14:creationId xmlns:p14="http://schemas.microsoft.com/office/powerpoint/2010/main" val="23075917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49AC6-75E1-0FB7-383B-17FAA366D4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56836E-BEFB-811F-2DAA-30CDD7175749}"/>
              </a:ext>
            </a:extLst>
          </p:cNvPr>
          <p:cNvSpPr>
            <a:spLocks noGrp="1"/>
          </p:cNvSpPr>
          <p:nvPr>
            <p:ph sz="quarter" idx="13"/>
          </p:nvPr>
        </p:nvSpPr>
        <p:spPr>
          <a:xfrm>
            <a:off x="0" y="1676400"/>
            <a:ext cx="12192000" cy="5144530"/>
          </a:xfrm>
        </p:spPr>
        <p:txBody>
          <a:bodyPr>
            <a:noAutofit/>
          </a:bodyPr>
          <a:lstStyle/>
          <a:p>
            <a:pPr marL="45720" indent="0">
              <a:lnSpc>
                <a:spcPct val="80000"/>
              </a:lnSpc>
              <a:buClr>
                <a:srgbClr val="C00000"/>
              </a:buClr>
              <a:buNone/>
            </a:pPr>
            <a:r>
              <a:rPr lang="en-US" sz="8000" dirty="0"/>
              <a:t>The body perceives the physical world, the soul the psychological realm, and the spirit the spiritual realm.</a:t>
            </a:r>
          </a:p>
        </p:txBody>
      </p:sp>
      <p:sp>
        <p:nvSpPr>
          <p:cNvPr id="4" name="Title 3">
            <a:extLst>
              <a:ext uri="{FF2B5EF4-FFF2-40B4-BE49-F238E27FC236}">
                <a16:creationId xmlns:a16="http://schemas.microsoft.com/office/drawing/2014/main" id="{D06A4D42-D155-F24A-6004-5D8525EEEDDE}"/>
              </a:ext>
            </a:extLst>
          </p:cNvPr>
          <p:cNvSpPr>
            <a:spLocks noGrp="1"/>
          </p:cNvSpPr>
          <p:nvPr>
            <p:ph type="title"/>
          </p:nvPr>
        </p:nvSpPr>
        <p:spPr>
          <a:xfrm>
            <a:off x="0" y="0"/>
            <a:ext cx="12192000" cy="12954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Interaction:</a:t>
            </a:r>
          </a:p>
        </p:txBody>
      </p:sp>
    </p:spTree>
    <p:extLst>
      <p:ext uri="{BB962C8B-B14F-4D97-AF65-F5344CB8AC3E}">
        <p14:creationId xmlns:p14="http://schemas.microsoft.com/office/powerpoint/2010/main" val="2001361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09DAB-5362-EF90-01B7-DCA025DF83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72825-CA8F-E5FC-9ACB-AAE70D5579E1}"/>
              </a:ext>
            </a:extLst>
          </p:cNvPr>
          <p:cNvSpPr>
            <a:spLocks noGrp="1"/>
          </p:cNvSpPr>
          <p:nvPr>
            <p:ph sz="quarter" idx="13"/>
          </p:nvPr>
        </p:nvSpPr>
        <p:spPr>
          <a:xfrm>
            <a:off x="0" y="1828800"/>
            <a:ext cx="12192000" cy="4992130"/>
          </a:xfrm>
        </p:spPr>
        <p:txBody>
          <a:bodyPr>
            <a:noAutofit/>
          </a:bodyPr>
          <a:lstStyle/>
          <a:p>
            <a:pPr marL="45720" indent="0">
              <a:lnSpc>
                <a:spcPct val="80000"/>
              </a:lnSpc>
              <a:buClr>
                <a:srgbClr val="C00000"/>
              </a:buClr>
              <a:buNone/>
            </a:pPr>
            <a:r>
              <a:rPr lang="en-US" sz="8000" dirty="0"/>
              <a:t>The body is the vessel, the soul is the "self" or personality, and the spirit is the point of connection to the divine.</a:t>
            </a:r>
          </a:p>
        </p:txBody>
      </p:sp>
      <p:sp>
        <p:nvSpPr>
          <p:cNvPr id="4" name="Title 3">
            <a:extLst>
              <a:ext uri="{FF2B5EF4-FFF2-40B4-BE49-F238E27FC236}">
                <a16:creationId xmlns:a16="http://schemas.microsoft.com/office/drawing/2014/main" id="{A7F02A92-0461-8B89-1E74-774BCA66B02F}"/>
              </a:ext>
            </a:extLst>
          </p:cNvPr>
          <p:cNvSpPr>
            <a:spLocks noGrp="1"/>
          </p:cNvSpPr>
          <p:nvPr>
            <p:ph type="title"/>
          </p:nvPr>
        </p:nvSpPr>
        <p:spPr>
          <a:xfrm>
            <a:off x="0" y="0"/>
            <a:ext cx="12192000" cy="1524000"/>
          </a:xfrm>
        </p:spPr>
        <p:txBody>
          <a:bodyPr/>
          <a:lstStyle/>
          <a:p>
            <a:pPr marL="0" indent="0" algn="l">
              <a:buNone/>
            </a:pPr>
            <a:r>
              <a:rPr lang="en-US" sz="88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Function:</a:t>
            </a:r>
          </a:p>
        </p:txBody>
      </p:sp>
    </p:spTree>
    <p:extLst>
      <p:ext uri="{BB962C8B-B14F-4D97-AF65-F5344CB8AC3E}">
        <p14:creationId xmlns:p14="http://schemas.microsoft.com/office/powerpoint/2010/main" val="58106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6F86A-12F1-C2D5-EAE0-1CE167E4728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7C3549-5854-F284-FF68-09D8CC99F123}"/>
              </a:ext>
            </a:extLst>
          </p:cNvPr>
          <p:cNvSpPr>
            <a:spLocks noGrp="1"/>
          </p:cNvSpPr>
          <p:nvPr>
            <p:ph sz="quarter" idx="13"/>
          </p:nvPr>
        </p:nvSpPr>
        <p:spPr>
          <a:xfrm>
            <a:off x="0" y="1524000"/>
            <a:ext cx="12192000" cy="5296930"/>
          </a:xfrm>
        </p:spPr>
        <p:txBody>
          <a:bodyPr>
            <a:noAutofit/>
          </a:bodyPr>
          <a:lstStyle/>
          <a:p>
            <a:pPr marL="45720" indent="0">
              <a:lnSpc>
                <a:spcPct val="80000"/>
              </a:lnSpc>
              <a:buClr>
                <a:srgbClr val="C00000"/>
              </a:buClr>
              <a:buNone/>
            </a:pPr>
            <a:r>
              <a:rPr lang="en-US" sz="7200" dirty="0"/>
              <a:t>While the body is mortal and returns to dust, the soul and spirit are generally considered eternal, continuing to exist after physical death.</a:t>
            </a:r>
          </a:p>
        </p:txBody>
      </p:sp>
      <p:sp>
        <p:nvSpPr>
          <p:cNvPr id="4" name="Title 3">
            <a:extLst>
              <a:ext uri="{FF2B5EF4-FFF2-40B4-BE49-F238E27FC236}">
                <a16:creationId xmlns:a16="http://schemas.microsoft.com/office/drawing/2014/main" id="{7413FFA8-45B3-87C2-C556-C5B914E66454}"/>
              </a:ext>
            </a:extLst>
          </p:cNvPr>
          <p:cNvSpPr>
            <a:spLocks noGrp="1"/>
          </p:cNvSpPr>
          <p:nvPr>
            <p:ph type="title"/>
          </p:nvPr>
        </p:nvSpPr>
        <p:spPr>
          <a:xfrm>
            <a:off x="0" y="0"/>
            <a:ext cx="12192000" cy="1447800"/>
          </a:xfrm>
        </p:spPr>
        <p:txBody>
          <a:bodyPr/>
          <a:lstStyle/>
          <a:p>
            <a:pPr marL="0" indent="0" algn="l">
              <a:buNone/>
            </a:pPr>
            <a:r>
              <a:rPr lang="en-US" sz="88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Mortality:</a:t>
            </a:r>
          </a:p>
        </p:txBody>
      </p:sp>
    </p:spTree>
    <p:extLst>
      <p:ext uri="{BB962C8B-B14F-4D97-AF65-F5344CB8AC3E}">
        <p14:creationId xmlns:p14="http://schemas.microsoft.com/office/powerpoint/2010/main" val="16185385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6B215-0E0C-B933-D038-1C81EB0F681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BA53BE-C840-C137-9705-67BE31AE01BD}"/>
              </a:ext>
            </a:extLst>
          </p:cNvPr>
          <p:cNvSpPr>
            <a:spLocks noGrp="1"/>
          </p:cNvSpPr>
          <p:nvPr>
            <p:ph sz="quarter" idx="13"/>
          </p:nvPr>
        </p:nvSpPr>
        <p:spPr>
          <a:xfrm>
            <a:off x="0" y="1143000"/>
            <a:ext cx="12192000" cy="5677930"/>
          </a:xfrm>
        </p:spPr>
        <p:txBody>
          <a:bodyPr>
            <a:noAutofit/>
          </a:bodyPr>
          <a:lstStyle/>
          <a:p>
            <a:pPr marL="45720" indent="0">
              <a:lnSpc>
                <a:spcPct val="80000"/>
              </a:lnSpc>
              <a:buClr>
                <a:srgbClr val="C00000"/>
              </a:buClr>
              <a:buNone/>
            </a:pPr>
            <a:r>
              <a:rPr lang="en-US" sz="6300" dirty="0"/>
              <a:t>All three are deeply connected. A person's spiritual health can impact their emotional (soul) and physical (body) health. The goal in many spiritual practices is to align all three parts harmoniously.</a:t>
            </a:r>
          </a:p>
        </p:txBody>
      </p:sp>
      <p:sp>
        <p:nvSpPr>
          <p:cNvPr id="4" name="Title 3">
            <a:extLst>
              <a:ext uri="{FF2B5EF4-FFF2-40B4-BE49-F238E27FC236}">
                <a16:creationId xmlns:a16="http://schemas.microsoft.com/office/drawing/2014/main" id="{DF2ED5B8-5219-D9D5-B9C9-25603B7D56D5}"/>
              </a:ext>
            </a:extLst>
          </p:cNvPr>
          <p:cNvSpPr>
            <a:spLocks noGrp="1"/>
          </p:cNvSpPr>
          <p:nvPr>
            <p:ph type="title"/>
          </p:nvPr>
        </p:nvSpPr>
        <p:spPr>
          <a:xfrm>
            <a:off x="0" y="0"/>
            <a:ext cx="12192000" cy="11430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Intertwined Nature:</a:t>
            </a:r>
          </a:p>
        </p:txBody>
      </p:sp>
    </p:spTree>
    <p:extLst>
      <p:ext uri="{BB962C8B-B14F-4D97-AF65-F5344CB8AC3E}">
        <p14:creationId xmlns:p14="http://schemas.microsoft.com/office/powerpoint/2010/main" val="33854739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74F5F-2E02-1F92-9548-3E4ACE2984B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772C7-C1FA-46CE-B9F3-F6EB0951015F}"/>
              </a:ext>
            </a:extLst>
          </p:cNvPr>
          <p:cNvSpPr>
            <a:spLocks noGrp="1"/>
          </p:cNvSpPr>
          <p:nvPr>
            <p:ph sz="quarter" idx="13"/>
          </p:nvPr>
        </p:nvSpPr>
        <p:spPr>
          <a:xfrm>
            <a:off x="0" y="2743200"/>
            <a:ext cx="12192000" cy="40777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Luke 16:19-31 (NAS)</a:t>
            </a:r>
          </a:p>
        </p:txBody>
      </p:sp>
      <p:sp>
        <p:nvSpPr>
          <p:cNvPr id="4" name="Title 3">
            <a:extLst>
              <a:ext uri="{FF2B5EF4-FFF2-40B4-BE49-F238E27FC236}">
                <a16:creationId xmlns:a16="http://schemas.microsoft.com/office/drawing/2014/main" id="{02C36E24-23BD-71C1-53BF-B82C6BE45D2C}"/>
              </a:ext>
            </a:extLst>
          </p:cNvPr>
          <p:cNvSpPr>
            <a:spLocks noGrp="1"/>
          </p:cNvSpPr>
          <p:nvPr>
            <p:ph type="title"/>
          </p:nvPr>
        </p:nvSpPr>
        <p:spPr>
          <a:xfrm>
            <a:off x="0" y="0"/>
            <a:ext cx="12192000" cy="23622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The True Story of the Rich Man and Lazarus</a:t>
            </a:r>
          </a:p>
        </p:txBody>
      </p:sp>
    </p:spTree>
    <p:extLst>
      <p:ext uri="{BB962C8B-B14F-4D97-AF65-F5344CB8AC3E}">
        <p14:creationId xmlns:p14="http://schemas.microsoft.com/office/powerpoint/2010/main" val="2187021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1175A-90BE-19A9-3FDD-89609C01E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97A4C-0C33-7475-C7C9-E4E20295793A}"/>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16:19-31 (NAS)</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2A989AD-7DC1-81BB-6D3A-A107751EA007}"/>
              </a:ext>
            </a:extLst>
          </p:cNvPr>
          <p:cNvSpPr>
            <a:spLocks noGrp="1"/>
          </p:cNvSpPr>
          <p:nvPr>
            <p:ph sz="quarter" idx="13"/>
          </p:nvPr>
        </p:nvSpPr>
        <p:spPr>
          <a:xfrm>
            <a:off x="0" y="1143000"/>
            <a:ext cx="12268200" cy="5711190"/>
          </a:xfrm>
        </p:spPr>
        <p:txBody>
          <a:bodyPr>
            <a:noAutofit/>
          </a:bodyPr>
          <a:lstStyle/>
          <a:p>
            <a:pPr marL="45720" indent="0">
              <a:buNone/>
            </a:pPr>
            <a:r>
              <a:rPr lang="en-US" sz="5400" b="1" baseline="30000" dirty="0"/>
              <a:t>19</a:t>
            </a:r>
            <a:r>
              <a:rPr lang="en-US" sz="5400" dirty="0"/>
              <a:t> "Now there was a rich man, and he habitually dressed in purple and fine linen, enjoying himself in splendor every day. </a:t>
            </a:r>
          </a:p>
          <a:p>
            <a:pPr marL="45720" indent="0">
              <a:buNone/>
            </a:pPr>
            <a:r>
              <a:rPr lang="en-US" sz="5400" b="1" baseline="30000" dirty="0"/>
              <a:t>20</a:t>
            </a:r>
            <a:r>
              <a:rPr lang="en-US" sz="5400" dirty="0"/>
              <a:t> "And a poor man named Lazarus was laid at his gate, covered with sores, </a:t>
            </a:r>
          </a:p>
        </p:txBody>
      </p:sp>
    </p:spTree>
    <p:extLst>
      <p:ext uri="{BB962C8B-B14F-4D97-AF65-F5344CB8AC3E}">
        <p14:creationId xmlns:p14="http://schemas.microsoft.com/office/powerpoint/2010/main" val="41556829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Matthew 16:24-27 (KJV)</a:t>
            </a: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6000" b="1" baseline="30000" dirty="0"/>
              <a:t>24</a:t>
            </a:r>
            <a:r>
              <a:rPr lang="en-US" sz="6000" dirty="0"/>
              <a:t> Then said Jesus unto his disciples, If any man will come after me, let him deny himself, and take up his cross, and follow me. </a:t>
            </a:r>
            <a:r>
              <a:rPr lang="en-US" sz="6000" b="1" baseline="30000" dirty="0"/>
              <a:t>25</a:t>
            </a:r>
            <a:r>
              <a:rPr lang="en-US" sz="6000" dirty="0"/>
              <a:t> For whosoever will save his life shall lose it:</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C6838-B7B1-6983-12EE-48E8E0A51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058926-9DBA-B06A-B370-E82554BB6027}"/>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16:19-31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48A6277-0DB2-6022-DD13-464DF920617D}"/>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21</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longing to be fed from the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scraps</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which fell from the rich man's table; not only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that,</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 dogs also were coming and licking his sores.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22</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"Now it happened that the poor man died and was carried away by the angels to Abraham's arms;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314199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7403D-A523-3E8E-2C7E-3A783A777A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4E5EE-3F95-88F9-2371-02B2D359A833}"/>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16:19-31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7ED1C87-8FE2-289A-3F91-1B3D0427C621}"/>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the rich man also died and was buried. </a:t>
            </a:r>
          </a:p>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in Hades he raised his eyes, being in torment, and saw Abraham far away and Lazarus in his arms.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4251195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2619F-7B59-6104-87A5-1E54D1CE9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DC066-7D8C-7D06-D51A-16EF96CC6A41}"/>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16:19-31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8A09D73-7E65-BFCC-59E0-9C5B4C0A66DA}"/>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he cried out and said, 'Father Abraham, have mercy on me and send Lazarus, so that he may dip the tip of his finger in water and cool off my tongue, for I am in agony in this flame.'</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3698569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E6100-123B-ED77-33E5-BB36C5604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1B4CB-A764-CE8E-540E-647F1A6F6430}"/>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16:19-31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77C85E3-FADB-DD8E-4673-8EEA62FDBA13}"/>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25</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Abraham said, 'Child, remember that during your life you received your good things, and likewise Lazarus bad things; but now he is being comforted here, and you are in agony.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942513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0BF4C-69DC-8366-D8CC-2BF71061D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2BF15-E6A7-F123-5E03-183E940B0513}"/>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16:19-31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ED1E24A-CA24-5F40-AACF-C5A2E053888E}"/>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26</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besides all this, between us and you a great chasm has been set, so that those who want to go over from here to you will not be able, nor will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any people</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cross over from there to us.'</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3880837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22DBC-D5E5-BD6A-C043-F97B9BCD6A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F9AB63-8EC9-9B6B-8180-7F4DFC12BD66}"/>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16:19-31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82B8A99-DD3C-5F9D-E30C-C5030D0FEA7E}"/>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he said, 'Then I request of you, father, that you send him to my father's house—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I have five brothers—in order that he may warn them, so that they will not come to this place of torment as well.'</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522107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9FD5F-E0BE-950A-53EE-4CC926CACA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96E078-B502-55B5-3047-CB156AB8F136}"/>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16:19-31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85CAA59-2819-ADBB-6906-EDB57E7C2ED0}"/>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Abraham said, ‘They have Moses and the Prophets; let them hear them.’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he said, 'No, father Abraham, but if someone goes to them from the dead, they will repent!'</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3894194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E0216-FC13-4AF8-9D18-8F38CCF3A4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31ABB-42FE-E4FA-14AA-D3C4349CC6AF}"/>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16:19-31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4D6154F-3317-8C22-C2BE-CC45EC9C2BAA}"/>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31</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he said to him, 'If they do not listen to Moses and the Prophets, they will not be persuaded even if someone rises from the dead.'"</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498175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lang="en-US" sz="6300" dirty="0">
                <a:solidFill>
                  <a:srgbClr val="000000"/>
                </a:solidFill>
                <a:latin typeface="Calibri" panose="020F0502020204030204" pitchFamily="34" charset="0"/>
              </a:rPr>
              <a:t>The question "What shall a man give in exchange for his soul?" is a philosophical and theological query that primarily originates from the New Testament of the Christian Bible. The most common source is the Gospel of Mark, which states:</a:t>
            </a:r>
          </a:p>
        </p:txBody>
      </p:sp>
    </p:spTree>
    <p:extLst>
      <p:ext uri="{BB962C8B-B14F-4D97-AF65-F5344CB8AC3E}">
        <p14:creationId xmlns:p14="http://schemas.microsoft.com/office/powerpoint/2010/main" val="1902660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6300" b="0" i="0" u="none" strike="noStrike" kern="1200" cap="none" spc="0" normalizeH="0" baseline="0" noProof="0" dirty="0">
                <a:ln>
                  <a:noFill/>
                </a:ln>
                <a:solidFill>
                  <a:srgbClr val="000000"/>
                </a:solidFill>
                <a:uLnTx/>
                <a:uFillTx/>
                <a:latin typeface="Calibri" panose="020F0502020204030204" pitchFamily="34" charset="0"/>
                <a:ea typeface="+mn-ea"/>
                <a:cs typeface="+mn-cs"/>
              </a:rPr>
              <a:t>"For what does it profit a man to gain the whole world and forfeit his soul? For what can a man give in return for his soul?" </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6300" b="0" i="0" u="none" strike="noStrike" kern="1200" cap="none" spc="0" normalizeH="0" baseline="0" noProof="0" dirty="0">
                <a:ln>
                  <a:noFill/>
                </a:ln>
                <a:solidFill>
                  <a:srgbClr val="000000"/>
                </a:solidFill>
                <a:uLnTx/>
                <a:uFillTx/>
                <a:latin typeface="Calibri" panose="020F0502020204030204" pitchFamily="34" charset="0"/>
                <a:ea typeface="+mn-ea"/>
                <a:cs typeface="+mn-cs"/>
              </a:rPr>
              <a:t>Mark 8:36–37 (ESV)                            In This Context, the Scripture Implies That:</a:t>
            </a:r>
          </a:p>
        </p:txBody>
      </p:sp>
    </p:spTree>
    <p:extLst>
      <p:ext uri="{BB962C8B-B14F-4D97-AF65-F5344CB8AC3E}">
        <p14:creationId xmlns:p14="http://schemas.microsoft.com/office/powerpoint/2010/main" val="34315044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16:24-27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2999"/>
            <a:ext cx="12192000" cy="5715002"/>
          </a:xfrm>
        </p:spPr>
        <p:txBody>
          <a:bodyPr>
            <a:noAutofit/>
          </a:bodyPr>
          <a:lstStyle/>
          <a:p>
            <a:pPr marL="45720" indent="0">
              <a:buNone/>
            </a:pPr>
            <a:r>
              <a:rPr lang="en-US" sz="6000" dirty="0"/>
              <a:t>and whosoever will lose his life for my sake shall find it. </a:t>
            </a: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26</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what is a man profited, if he shall gain the whole world, and lose his own soul? or what shall a man give in exchange for his soul? </a:t>
            </a:r>
            <a:endParaRPr lang="en-US" sz="5400" dirty="0"/>
          </a:p>
        </p:txBody>
      </p:sp>
    </p:spTree>
    <p:extLst>
      <p:ext uri="{BB962C8B-B14F-4D97-AF65-F5344CB8AC3E}">
        <p14:creationId xmlns:p14="http://schemas.microsoft.com/office/powerpoint/2010/main" val="31412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F50B9-D7BF-777D-7426-7AE8658EB98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D5B9F-D275-2D61-DF5A-A12462BA167A}"/>
              </a:ext>
            </a:extLst>
          </p:cNvPr>
          <p:cNvSpPr>
            <a:spLocks noGrp="1"/>
          </p:cNvSpPr>
          <p:nvPr>
            <p:ph sz="quarter" idx="13"/>
          </p:nvPr>
        </p:nvSpPr>
        <p:spPr>
          <a:xfrm>
            <a:off x="0" y="1371600"/>
            <a:ext cx="12192000" cy="5449330"/>
          </a:xfrm>
        </p:spPr>
        <p:txBody>
          <a:bodyPr>
            <a:noAutofit/>
          </a:bodyPr>
          <a:lstStyle/>
          <a:p>
            <a:pPr marL="45720" indent="0">
              <a:lnSpc>
                <a:spcPct val="80000"/>
              </a:lnSpc>
              <a:buClr>
                <a:srgbClr val="C00000"/>
              </a:buClr>
              <a:buNone/>
            </a:pPr>
            <a:r>
              <a:rPr lang="en-US" sz="7500" dirty="0"/>
              <a:t>The value of the human soul is depicted as being greater than all the material wealth and worldly success a person could possibly attain.</a:t>
            </a:r>
          </a:p>
        </p:txBody>
      </p:sp>
      <p:sp>
        <p:nvSpPr>
          <p:cNvPr id="4" name="Title 3">
            <a:extLst>
              <a:ext uri="{FF2B5EF4-FFF2-40B4-BE49-F238E27FC236}">
                <a16:creationId xmlns:a16="http://schemas.microsoft.com/office/drawing/2014/main" id="{376DC6C9-3B61-7AC9-78B7-7D5D791D3CBD}"/>
              </a:ext>
            </a:extLst>
          </p:cNvPr>
          <p:cNvSpPr>
            <a:spLocks noGrp="1"/>
          </p:cNvSpPr>
          <p:nvPr>
            <p:ph type="title"/>
          </p:nvPr>
        </p:nvSpPr>
        <p:spPr>
          <a:xfrm>
            <a:off x="0" y="0"/>
            <a:ext cx="12192000" cy="23622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1: The Soul is Invaluable: </a:t>
            </a:r>
          </a:p>
        </p:txBody>
      </p:sp>
    </p:spTree>
    <p:extLst>
      <p:ext uri="{BB962C8B-B14F-4D97-AF65-F5344CB8AC3E}">
        <p14:creationId xmlns:p14="http://schemas.microsoft.com/office/powerpoint/2010/main" val="4958702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998CF-144F-AB67-D238-8430DC7ECE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D497A9-03FD-34DD-D232-E43258E288A2}"/>
              </a:ext>
            </a:extLst>
          </p:cNvPr>
          <p:cNvSpPr>
            <a:spLocks noGrp="1"/>
          </p:cNvSpPr>
          <p:nvPr>
            <p:ph sz="quarter" idx="13"/>
          </p:nvPr>
        </p:nvSpPr>
        <p:spPr>
          <a:xfrm>
            <a:off x="0" y="1219200"/>
            <a:ext cx="12192000" cy="5601730"/>
          </a:xfrm>
        </p:spPr>
        <p:txBody>
          <a:bodyPr>
            <a:noAutofit/>
          </a:bodyPr>
          <a:lstStyle/>
          <a:p>
            <a:pPr marL="45720" indent="0">
              <a:lnSpc>
                <a:spcPct val="80000"/>
              </a:lnSpc>
              <a:buClr>
                <a:srgbClr val="C00000"/>
              </a:buClr>
              <a:buNone/>
            </a:pPr>
            <a:r>
              <a:rPr lang="en-US" sz="6600" dirty="0"/>
              <a:t>Gaining the "whole world" (power, riches, fame) is ultimately fleeting and cannot provide eternal salvation or true fulfillment if it results in the loss or corruption of one's inner self or spiritual life.</a:t>
            </a:r>
          </a:p>
        </p:txBody>
      </p:sp>
      <p:sp>
        <p:nvSpPr>
          <p:cNvPr id="4" name="Title 3">
            <a:extLst>
              <a:ext uri="{FF2B5EF4-FFF2-40B4-BE49-F238E27FC236}">
                <a16:creationId xmlns:a16="http://schemas.microsoft.com/office/drawing/2014/main" id="{357141C0-1823-118D-7B61-693BC21C8199}"/>
              </a:ext>
            </a:extLst>
          </p:cNvPr>
          <p:cNvSpPr>
            <a:spLocks noGrp="1"/>
          </p:cNvSpPr>
          <p:nvPr>
            <p:ph type="title"/>
          </p:nvPr>
        </p:nvSpPr>
        <p:spPr>
          <a:xfrm>
            <a:off x="0" y="0"/>
            <a:ext cx="12192000" cy="13716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2.	Worldly Gain is Temporary: </a:t>
            </a:r>
          </a:p>
        </p:txBody>
      </p:sp>
    </p:spTree>
    <p:extLst>
      <p:ext uri="{BB962C8B-B14F-4D97-AF65-F5344CB8AC3E}">
        <p14:creationId xmlns:p14="http://schemas.microsoft.com/office/powerpoint/2010/main" val="2665582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26C87-8EED-7719-F3CC-8A07B8F6A9E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70BC7C-F874-D7E7-C458-A83189D9275A}"/>
              </a:ext>
            </a:extLst>
          </p:cNvPr>
          <p:cNvSpPr>
            <a:spLocks noGrp="1"/>
          </p:cNvSpPr>
          <p:nvPr>
            <p:ph sz="quarter" idx="13"/>
          </p:nvPr>
        </p:nvSpPr>
        <p:spPr>
          <a:xfrm>
            <a:off x="0" y="1600200"/>
            <a:ext cx="12192000" cy="5220730"/>
          </a:xfrm>
        </p:spPr>
        <p:txBody>
          <a:bodyPr>
            <a:noAutofit/>
          </a:bodyPr>
          <a:lstStyle/>
          <a:p>
            <a:pPr marL="45720" indent="0">
              <a:lnSpc>
                <a:spcPct val="80000"/>
              </a:lnSpc>
              <a:buClr>
                <a:srgbClr val="C00000"/>
              </a:buClr>
              <a:buNone/>
            </a:pPr>
            <a:r>
              <a:rPr lang="en-US" sz="7200" dirty="0"/>
              <a:t>The rhetorical question suggests that there is nothing of equal or greater value that can be offered as a substitute for one's eternal self.</a:t>
            </a:r>
          </a:p>
        </p:txBody>
      </p:sp>
      <p:sp>
        <p:nvSpPr>
          <p:cNvPr id="4" name="Title 3">
            <a:extLst>
              <a:ext uri="{FF2B5EF4-FFF2-40B4-BE49-F238E27FC236}">
                <a16:creationId xmlns:a16="http://schemas.microsoft.com/office/drawing/2014/main" id="{4BDE1C52-21E9-9E47-45EA-067EC6EB807E}"/>
              </a:ext>
            </a:extLst>
          </p:cNvPr>
          <p:cNvSpPr>
            <a:spLocks noGrp="1"/>
          </p:cNvSpPr>
          <p:nvPr>
            <p:ph type="title"/>
          </p:nvPr>
        </p:nvSpPr>
        <p:spPr>
          <a:xfrm>
            <a:off x="0" y="0"/>
            <a:ext cx="12192000" cy="11430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3.	No Exchange is Possible: </a:t>
            </a:r>
          </a:p>
        </p:txBody>
      </p:sp>
    </p:spTree>
    <p:extLst>
      <p:ext uri="{BB962C8B-B14F-4D97-AF65-F5344CB8AC3E}">
        <p14:creationId xmlns:p14="http://schemas.microsoft.com/office/powerpoint/2010/main" val="2742790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2DEAA-D27D-DBEC-994D-92367A038D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95CAEA-96AF-79B6-6D84-06508623E90D}"/>
              </a:ext>
            </a:extLst>
          </p:cNvPr>
          <p:cNvSpPr>
            <a:spLocks noGrp="1"/>
          </p:cNvSpPr>
          <p:nvPr>
            <p:ph type="title"/>
          </p:nvPr>
        </p:nvSpPr>
        <p:spPr>
          <a:xfrm>
            <a:off x="0" y="0"/>
            <a:ext cx="12192000" cy="4419600"/>
          </a:xfrm>
        </p:spPr>
        <p:txBody>
          <a:bodyPr/>
          <a:lstStyle/>
          <a:p>
            <a:pPr marL="0" indent="0" algn="l">
              <a:buNone/>
            </a:pPr>
            <a:r>
              <a:rPr lang="en-US" sz="93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PLEASE</a:t>
            </a:r>
            <a:br>
              <a:rPr lang="en-US" sz="93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br>
            <a:r>
              <a:rPr lang="en-US" sz="9300" i="1" cap="all" dirty="0" err="1">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PLEASE</a:t>
            </a:r>
            <a:br>
              <a:rPr lang="en-US" sz="93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br>
            <a:r>
              <a:rPr lang="en-US" sz="9300" i="1" cap="all" dirty="0" err="1">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PLEASE</a:t>
            </a:r>
            <a:r>
              <a:rPr lang="en-US" sz="93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 </a:t>
            </a:r>
            <a:br>
              <a:rPr lang="en-US" sz="93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br>
            <a:r>
              <a:rPr lang="en-US" sz="93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DON’T LOSE YOUR SOUL</a:t>
            </a:r>
          </a:p>
        </p:txBody>
      </p:sp>
      <p:pic>
        <p:nvPicPr>
          <p:cNvPr id="6" name="Picture 5">
            <a:extLst>
              <a:ext uri="{FF2B5EF4-FFF2-40B4-BE49-F238E27FC236}">
                <a16:creationId xmlns:a16="http://schemas.microsoft.com/office/drawing/2014/main" id="{D30D0EA0-5AD1-6CD6-E545-500D2971EFC3}"/>
              </a:ext>
            </a:extLst>
          </p:cNvPr>
          <p:cNvPicPr>
            <a:picLocks noChangeAspect="1"/>
          </p:cNvPicPr>
          <p:nvPr/>
        </p:nvPicPr>
        <p:blipFill>
          <a:blip r:embed="rId2"/>
          <a:stretch>
            <a:fillRect/>
          </a:stretch>
        </p:blipFill>
        <p:spPr>
          <a:xfrm>
            <a:off x="4876800" y="304800"/>
            <a:ext cx="7152006" cy="7848600"/>
          </a:xfrm>
          <a:prstGeom prst="rect">
            <a:avLst/>
          </a:prstGeom>
        </p:spPr>
      </p:pic>
    </p:spTree>
    <p:extLst>
      <p:ext uri="{BB962C8B-B14F-4D97-AF65-F5344CB8AC3E}">
        <p14:creationId xmlns:p14="http://schemas.microsoft.com/office/powerpoint/2010/main" val="1226157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C33D127-1832-E655-0B0E-7AA64F4F0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3" name="Rectangle 2"/>
          <p:cNvSpPr>
            <a:spLocks noGrp="1"/>
          </p:cNvSpPr>
          <p:nvPr>
            <p:ph type="title" idx="4294967295"/>
          </p:nvPr>
        </p:nvSpPr>
        <p:spPr bwMode="auto">
          <a:xfrm>
            <a:off x="2819400" y="0"/>
            <a:ext cx="9220200" cy="6781800"/>
          </a:xfrm>
          <a:noFill/>
        </p:spPr>
        <p:txBody>
          <a:bodyPr vert="horz" wrap="square" lIns="91440" tIns="45720" rIns="91440" bIns="45720" numCol="1" rtlCol="0" anchor="t" anchorCtr="0" compatLnSpc="1">
            <a:prstTxWarp prst="textNoShape">
              <a:avLst/>
            </a:prstTxWarp>
            <a:noAutofit/>
          </a:bodyPr>
          <a:lstStyle/>
          <a:p>
            <a:pPr marL="0" indent="0" algn="ctr">
              <a:buNone/>
            </a:pP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 …that Christ died for our sins according to the scriptures;</a:t>
            </a:r>
            <a:b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b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And that he was buried, and that he rose again the third day according to the scriptures:</a:t>
            </a:r>
            <a:endParaRPr lang="en-US" sz="6500" i="1" dirty="0">
              <a:solidFill>
                <a:srgbClr val="0070C0"/>
              </a:solidFill>
              <a:effectLst/>
              <a:latin typeface="Brush Script MT" pitchFamily="66" charset="0"/>
            </a:endParaRPr>
          </a:p>
        </p:txBody>
      </p:sp>
    </p:spTree>
    <p:extLst>
      <p:ext uri="{BB962C8B-B14F-4D97-AF65-F5344CB8AC3E}">
        <p14:creationId xmlns:p14="http://schemas.microsoft.com/office/powerpoint/2010/main" val="14012677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78FB7-21E0-B90F-70D5-8354C0A5EB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A6FF4-634C-C475-0D5F-2A86EF9026AF}"/>
              </a:ext>
            </a:extLst>
          </p:cNvPr>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16:24-27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26AA842-F288-17B2-FD43-4DD28BEE6E11}"/>
              </a:ext>
            </a:extLst>
          </p:cNvPr>
          <p:cNvSpPr>
            <a:spLocks noGrp="1"/>
          </p:cNvSpPr>
          <p:nvPr>
            <p:ph sz="quarter" idx="13"/>
          </p:nvPr>
        </p:nvSpPr>
        <p:spPr>
          <a:xfrm>
            <a:off x="0" y="1142999"/>
            <a:ext cx="12192000" cy="5715002"/>
          </a:xfrm>
        </p:spPr>
        <p:txBody>
          <a:bodyPr>
            <a:noAutofit/>
          </a:bodyPr>
          <a:lstStyle/>
          <a:p>
            <a:pPr marL="45720" indent="0">
              <a:buNone/>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27</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the Son of man shall come in the glory of his Father with his angels; and then he shall reward every man according to his works.</a:t>
            </a:r>
            <a:endParaRPr lang="en-US" sz="5400" dirty="0"/>
          </a:p>
        </p:txBody>
      </p:sp>
    </p:spTree>
    <p:extLst>
      <p:ext uri="{BB962C8B-B14F-4D97-AF65-F5344CB8AC3E}">
        <p14:creationId xmlns:p14="http://schemas.microsoft.com/office/powerpoint/2010/main" val="1319836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EEFB5-D933-3F91-D54E-4BADCB61A0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BE6D16-55F0-D21A-2A48-4465D9160C0E}"/>
              </a:ext>
            </a:extLst>
          </p:cNvPr>
          <p:cNvSpPr>
            <a:spLocks noGrp="1"/>
          </p:cNvSpPr>
          <p:nvPr>
            <p:ph sz="quarter" idx="13"/>
          </p:nvPr>
        </p:nvSpPr>
        <p:spPr>
          <a:xfrm>
            <a:off x="0" y="0"/>
            <a:ext cx="12192000" cy="6858000"/>
          </a:xfrm>
        </p:spPr>
        <p:txBody>
          <a:bodyPr>
            <a:noAutofit/>
          </a:bodyPr>
          <a:lstStyle/>
          <a:p>
            <a:pPr marL="45720" indent="0">
              <a:buNone/>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Matthew 16:26 commentary from a Greek perspective highlights the meaning of psyche (</a:t>
            </a:r>
            <a:r>
              <a:rPr lang="en-US" sz="6000" dirty="0" err="1">
                <a:solidFill>
                  <a:srgbClr val="000000"/>
                </a:solidFill>
                <a:effectLst>
                  <a:outerShdw blurRad="38100" dist="38100" dir="2700000" algn="tl">
                    <a:srgbClr val="000000">
                      <a:alpha val="43137"/>
                    </a:srgbClr>
                  </a:outerShdw>
                </a:effectLst>
                <a:latin typeface="Calibri" panose="020F0502020204030204" pitchFamily="34" charset="0"/>
              </a:rPr>
              <a:t>ψυχή</a:t>
            </a: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 which is translated as "soul" but also means "life," emphasizing the eternal value of a person's spiritual essence over worldly gain.</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8529192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A5728-C88F-B495-21C1-B07196A1AC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32664-EBFA-6DF9-6B14-DD486B1D3FD2}"/>
              </a:ext>
            </a:extLst>
          </p:cNvPr>
          <p:cNvSpPr>
            <a:spLocks noGrp="1"/>
          </p:cNvSpPr>
          <p:nvPr>
            <p:ph sz="quarter" idx="13"/>
          </p:nvPr>
        </p:nvSpPr>
        <p:spPr>
          <a:xfrm>
            <a:off x="0" y="0"/>
            <a:ext cx="12192000" cy="6858000"/>
          </a:xfrm>
        </p:spPr>
        <p:txBody>
          <a:bodyPr>
            <a:noAutofit/>
          </a:bodyPr>
          <a:lstStyle/>
          <a:p>
            <a:pPr>
              <a:buClr>
                <a:srgbClr val="A50021"/>
              </a:buClr>
              <a:buFont typeface="Wingdings" panose="05000000000000000000" pitchFamily="2" charset="2"/>
              <a:buChar char="ü"/>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The verse uses the Greek verbs </a:t>
            </a:r>
            <a:r>
              <a:rPr lang="en-US" sz="5400" dirty="0" err="1">
                <a:solidFill>
                  <a:srgbClr val="000000"/>
                </a:solidFill>
                <a:effectLst>
                  <a:outerShdw blurRad="38100" dist="38100" dir="2700000" algn="tl">
                    <a:srgbClr val="000000">
                      <a:alpha val="43137"/>
                    </a:srgbClr>
                  </a:outerShdw>
                </a:effectLst>
                <a:latin typeface="Calibri" panose="020F0502020204030204" pitchFamily="34" charset="0"/>
              </a:rPr>
              <a:t>ōp</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 the unparalleled value All  Mighty GOD has placed on every human soul.</a:t>
            </a:r>
          </a:p>
          <a:p>
            <a:pPr marL="45720" indent="0" algn="ctr">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AND</a:t>
            </a:r>
          </a:p>
          <a:p>
            <a:pPr>
              <a:buClr>
                <a:srgbClr val="A50021"/>
              </a:buClr>
              <a:buFont typeface="Wingdings" panose="05000000000000000000" pitchFamily="2" charset="2"/>
              <a:buChar char="ü"/>
              <a:defRPr/>
            </a:pPr>
            <a:r>
              <a:rPr lang="en-US" sz="5400" dirty="0" err="1">
                <a:solidFill>
                  <a:srgbClr val="000000"/>
                </a:solidFill>
                <a:effectLst>
                  <a:outerShdw blurRad="38100" dist="38100" dir="2700000" algn="tl">
                    <a:srgbClr val="000000">
                      <a:alpha val="43137"/>
                    </a:srgbClr>
                  </a:outerShdw>
                </a:effectLst>
                <a:latin typeface="Calibri" panose="020F0502020204030204" pitchFamily="34" charset="0"/>
              </a:rPr>
              <a:t>heleō</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 (to profit) and </a:t>
            </a:r>
            <a:r>
              <a:rPr lang="en-US" sz="5400" dirty="0" err="1">
                <a:solidFill>
                  <a:srgbClr val="000000"/>
                </a:solidFill>
                <a:effectLst>
                  <a:outerShdw blurRad="38100" dist="38100" dir="2700000" algn="tl">
                    <a:srgbClr val="000000">
                      <a:alpha val="43137"/>
                    </a:srgbClr>
                  </a:outerShdw>
                </a:effectLst>
                <a:latin typeface="Calibri" panose="020F0502020204030204" pitchFamily="34" charset="0"/>
              </a:rPr>
              <a:t>kerdainō</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 (to gain), contrasting the temporary gains of the world with the permanent loss of the soul.</a:t>
            </a:r>
          </a:p>
        </p:txBody>
      </p:sp>
    </p:spTree>
    <p:extLst>
      <p:ext uri="{BB962C8B-B14F-4D97-AF65-F5344CB8AC3E}">
        <p14:creationId xmlns:p14="http://schemas.microsoft.com/office/powerpoint/2010/main" val="1945087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EB0A6-1B48-B9B4-E543-8C1B6E90B2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B736F6-1A99-D186-386B-A83A6CF2264C}"/>
              </a:ext>
            </a:extLst>
          </p:cNvPr>
          <p:cNvSpPr>
            <a:spLocks noGrp="1"/>
          </p:cNvSpPr>
          <p:nvPr>
            <p:ph sz="quarter" idx="13"/>
          </p:nvPr>
        </p:nvSpPr>
        <p:spPr>
          <a:xfrm>
            <a:off x="0" y="0"/>
            <a:ext cx="12192000" cy="6858000"/>
          </a:xfrm>
        </p:spPr>
        <p:txBody>
          <a:bodyPr>
            <a:noAutofit/>
          </a:bodyPr>
          <a:lstStyle/>
          <a:p>
            <a:pPr>
              <a:buClr>
                <a:srgbClr val="A50021"/>
              </a:buClr>
              <a:buFont typeface="Wingdings" panose="05000000000000000000" pitchFamily="2" charset="2"/>
              <a:buChar char="ü"/>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The second question uses the verb </a:t>
            </a:r>
            <a:r>
              <a:rPr lang="en-US" sz="5400" dirty="0" err="1">
                <a:solidFill>
                  <a:srgbClr val="000000"/>
                </a:solidFill>
                <a:effectLst>
                  <a:outerShdw blurRad="38100" dist="38100" dir="2700000" algn="tl">
                    <a:srgbClr val="000000">
                      <a:alpha val="43137"/>
                    </a:srgbClr>
                  </a:outerShdw>
                </a:effectLst>
                <a:latin typeface="Calibri" panose="020F0502020204030204" pitchFamily="34" charset="0"/>
              </a:rPr>
              <a:t>didōmi</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 (to give) to stress that there is no earthly equivalent or "exchange" that can redeem the soul once it is lost.</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4941996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057400"/>
            <a:ext cx="12192000" cy="4763530"/>
          </a:xfrm>
        </p:spPr>
        <p:txBody>
          <a:bodyPr>
            <a:noAutofit/>
          </a:bodyPr>
          <a:lstStyle/>
          <a:p>
            <a:pPr marL="45720" indent="0">
              <a:lnSpc>
                <a:spcPct val="80000"/>
              </a:lnSpc>
              <a:buClr>
                <a:srgbClr val="C00000"/>
              </a:buClr>
              <a:buNone/>
            </a:pPr>
            <a:r>
              <a:rPr lang="en-US" sz="6000" dirty="0"/>
              <a:t>And the very God of peace sanctify you wholly; and I pray God your whole spirit and soul and body be preserved blameless unto the coming of our Lord Jesus Christ.</a:t>
            </a:r>
          </a:p>
        </p:txBody>
      </p:sp>
      <p:sp>
        <p:nvSpPr>
          <p:cNvPr id="4" name="Title 3"/>
          <p:cNvSpPr>
            <a:spLocks noGrp="1"/>
          </p:cNvSpPr>
          <p:nvPr>
            <p:ph type="title"/>
          </p:nvPr>
        </p:nvSpPr>
        <p:spPr>
          <a:xfrm>
            <a:off x="0" y="0"/>
            <a:ext cx="12192000" cy="22860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Man is composed of Body, Soul, and Spirit - I Thessalonians 5:23</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C7C4C-0555-D84E-6C43-8963006124D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C9A8FD-7AD5-AA6F-C967-9AFD9F892B7C}"/>
              </a:ext>
            </a:extLst>
          </p:cNvPr>
          <p:cNvSpPr>
            <a:spLocks noGrp="1"/>
          </p:cNvSpPr>
          <p:nvPr>
            <p:ph sz="quarter" idx="13"/>
          </p:nvPr>
        </p:nvSpPr>
        <p:spPr>
          <a:xfrm>
            <a:off x="0" y="0"/>
            <a:ext cx="12192000" cy="6858000"/>
          </a:xfrm>
        </p:spPr>
        <p:txBody>
          <a:bodyPr>
            <a:noAutofit/>
          </a:bodyPr>
          <a:lstStyle/>
          <a:p>
            <a:pPr marL="45720" indent="0">
              <a:buNone/>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Body, soul, and spirit are three components of a person, according to some religious viewpoints, especially Christianity. The body is the physical form, the soul is the seat of emotions, personality, will, and mind, and the is the innermost part of a person that connects to God.</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1154566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124</TotalTime>
  <Words>1498</Words>
  <Application>Microsoft Office PowerPoint</Application>
  <PresentationFormat>Widescreen</PresentationFormat>
  <Paragraphs>85</Paragraphs>
  <Slides>39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Bahnschrift</vt:lpstr>
      <vt:lpstr>Brush Script MT</vt:lpstr>
      <vt:lpstr>Calibri</vt:lpstr>
      <vt:lpstr>Franklin Gothic Medium</vt:lpstr>
      <vt:lpstr>Georgia</vt:lpstr>
      <vt:lpstr>Helvetica Neue</vt:lpstr>
      <vt:lpstr>Trebuchet MS</vt:lpstr>
      <vt:lpstr>Wingdings</vt:lpstr>
      <vt:lpstr>Slipstream</vt:lpstr>
      <vt:lpstr>The Unparalleled Value  That ALL MIGHTY GOD  Has Placed on  Every Human  Soul </vt:lpstr>
      <vt:lpstr>Matthew 16:24-27 (KJV)</vt:lpstr>
      <vt:lpstr>Matthew 16:24-27 (KJV)</vt:lpstr>
      <vt:lpstr>Matthew 16:24-27 (KJV)</vt:lpstr>
      <vt:lpstr>PowerPoint Presentation</vt:lpstr>
      <vt:lpstr>PowerPoint Presentation</vt:lpstr>
      <vt:lpstr>PowerPoint Presentation</vt:lpstr>
      <vt:lpstr>Man is composed of Body, Soul, and Spirit - I Thessalonians 5:23</vt:lpstr>
      <vt:lpstr>PowerPoint Presentation</vt:lpstr>
      <vt:lpstr>Body: </vt:lpstr>
      <vt:lpstr>SOUL: </vt:lpstr>
      <vt:lpstr>Spirit: </vt:lpstr>
      <vt:lpstr>Key Differences and Connections:</vt:lpstr>
      <vt:lpstr>Interaction:</vt:lpstr>
      <vt:lpstr>Function:</vt:lpstr>
      <vt:lpstr>Mortality:</vt:lpstr>
      <vt:lpstr>Intertwined Nature:</vt:lpstr>
      <vt:lpstr>The True Story of the Rich Man and Lazarus</vt:lpstr>
      <vt:lpstr>Luke 16:19-31 (NAS)</vt:lpstr>
      <vt:lpstr>Luke 16:19-31 (NAS)</vt:lpstr>
      <vt:lpstr>Luke 16:19-31 (NAS)</vt:lpstr>
      <vt:lpstr>Luke 16:19-31 (NAS)</vt:lpstr>
      <vt:lpstr>Luke 16:19-31 (NAS)</vt:lpstr>
      <vt:lpstr>Luke 16:19-31 (NAS)</vt:lpstr>
      <vt:lpstr>Luke 16:19-31 (NAS)</vt:lpstr>
      <vt:lpstr>Luke 16:19-31 (NAS)</vt:lpstr>
      <vt:lpstr>Luke 16:19-31 (NAS)</vt:lpstr>
      <vt:lpstr>PowerPoint Presentation</vt:lpstr>
      <vt:lpstr>PowerPoint Presentation</vt:lpstr>
      <vt:lpstr>1: The Soul is Invaluable: </vt:lpstr>
      <vt:lpstr>2. Worldly Gain is Temporary: </vt:lpstr>
      <vt:lpstr>3. No Exchange is Possible: </vt:lpstr>
      <vt:lpstr>PLEASE PLEASE PLEASE  DON’T LOSE YOUR SOUL</vt:lpstr>
      <vt:lpstr> …that Christ died for our sins according to the scriptures; And that he was buried, and that he rose again the third day according to the scriptures:</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Stuart Fain</dc:creator>
  <cp:lastModifiedBy>Stuart Fain</cp:lastModifiedBy>
  <cp:revision>3</cp:revision>
  <dcterms:created xsi:type="dcterms:W3CDTF">2025-12-03T21:44:54Z</dcterms:created>
  <dcterms:modified xsi:type="dcterms:W3CDTF">2025-12-03T23:49:37Z</dcterms:modified>
</cp:coreProperties>
</file>